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43463" cy="42484675"/>
  <p:notesSz cx="28524200" cy="4038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81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244D90"/>
    <a:srgbClr val="FF7979"/>
    <a:srgbClr val="FF4B4B"/>
    <a:srgbClr val="9AB7E6"/>
    <a:srgbClr val="800000"/>
    <a:srgbClr val="C1EDFF"/>
    <a:srgbClr val="AFE8FF"/>
    <a:srgbClr val="EDFFAB"/>
    <a:srgbClr val="FDF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297882-B162-4C8B-BEAF-BAAFCA363835}" v="2" dt="2023-08-01T07:34:19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76" autoAdjust="0"/>
  </p:normalViewPr>
  <p:slideViewPr>
    <p:cSldViewPr>
      <p:cViewPr varScale="1">
        <p:scale>
          <a:sx n="17" d="100"/>
          <a:sy n="17" d="100"/>
        </p:scale>
        <p:origin x="840" y="156"/>
      </p:cViewPr>
      <p:guideLst>
        <p:guide orient="horz" pos="13381"/>
        <p:guide pos="95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S, ChandraSekhar [Student]" userId="bf1c2849-b09e-4fd8-9f48-5c94e81c5c72" providerId="ADAL" clId="{56297882-B162-4C8B-BEAF-BAAFCA363835}"/>
    <pc:docChg chg="undo custSel modSld">
      <pc:chgData name="DAS, ChandraSekhar [Student]" userId="bf1c2849-b09e-4fd8-9f48-5c94e81c5c72" providerId="ADAL" clId="{56297882-B162-4C8B-BEAF-BAAFCA363835}" dt="2023-08-01T07:34:31.667" v="34" actId="207"/>
      <pc:docMkLst>
        <pc:docMk/>
      </pc:docMkLst>
      <pc:sldChg chg="modSp mod">
        <pc:chgData name="DAS, ChandraSekhar [Student]" userId="bf1c2849-b09e-4fd8-9f48-5c94e81c5c72" providerId="ADAL" clId="{56297882-B162-4C8B-BEAF-BAAFCA363835}" dt="2023-08-01T07:34:31.667" v="34" actId="207"/>
        <pc:sldMkLst>
          <pc:docMk/>
          <pc:sldMk cId="0" sldId="256"/>
        </pc:sldMkLst>
        <pc:spChg chg="mod">
          <ac:chgData name="DAS, ChandraSekhar [Student]" userId="bf1c2849-b09e-4fd8-9f48-5c94e81c5c72" providerId="ADAL" clId="{56297882-B162-4C8B-BEAF-BAAFCA363835}" dt="2023-08-01T07:34:31.667" v="34" actId="207"/>
          <ac:spMkLst>
            <pc:docMk/>
            <pc:sldMk cId="0" sldId="256"/>
            <ac:spMk id="2070" creationId="{A3886DB1-0868-5DE8-F563-628A96483B5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68538" y="13198475"/>
            <a:ext cx="25706387" cy="91059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37075" y="24074438"/>
            <a:ext cx="21169313" cy="108569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7FD84B-45C6-70A8-0561-F1C669C32A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CEF917-35FA-1C84-0C6F-DF4404F3A5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0AF90B-1FA8-C927-CA84-C9B59C491E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A78CB-6C49-4282-A87E-11CC02B78F49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26177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FF46CF-68B8-013E-43E1-9D60E05C69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4C3E32-BE03-8A19-EAC0-D9A62FF226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0F15AE-CD83-A52D-5A61-2024360385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A3938-DBE0-41DD-9759-76DFE7210639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4929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926550" y="1701800"/>
            <a:ext cx="6804025" cy="362489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12888" y="1701800"/>
            <a:ext cx="20261262" cy="362489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DA634D-A693-99B4-9F5F-0B3C5B0279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6E0E04-4460-313C-47C5-B716EB44EF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A0E44F-6F48-38FD-6EBF-B2C38E431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DC2AB-921C-4FA5-B32C-E96C54713DC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7347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D0FA64-4BB8-6C3D-0D8C-3D4E5EFE3A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B39617-13AA-C5E6-4039-73AD1BF61B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C94A57-BB41-BFBE-0A77-C132987E40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B0377-9058-4035-AE76-7CEBB70244D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14386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188" y="27300238"/>
            <a:ext cx="25706387" cy="8437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89188" y="18007013"/>
            <a:ext cx="25706387" cy="92932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964CD8-D190-BBAB-FC71-FA0E4F058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20D659-4B0B-8927-84A3-AE92CAE49E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70C99E-6196-E2E0-EFCF-1C45B6F4F7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7333-B63B-4235-993F-1F2466B2042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63289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12888" y="9912350"/>
            <a:ext cx="13531850" cy="2803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97138" y="9912350"/>
            <a:ext cx="13533437" cy="2803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87C52C-2046-49AF-0E51-F5436C2BD5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7F94C4-1091-6697-1698-5357A97C91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3BDC76-218B-106D-4636-D9C436C605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26F6B-3A05-4C87-AD28-0FE3407C671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1334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888" y="1701800"/>
            <a:ext cx="27217687" cy="7080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2888" y="9509125"/>
            <a:ext cx="13361987" cy="39639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2888" y="13473113"/>
            <a:ext cx="13361987" cy="2447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63825" y="9509125"/>
            <a:ext cx="13366750" cy="39639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63825" y="13473113"/>
            <a:ext cx="13366750" cy="2447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9B9768-9497-F6B6-3705-DB7194E50F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DEE3D1-4682-12CE-AA49-5C60AED72B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238B3C-4D24-68F6-E980-906414DBEB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CA663-9C31-4EE2-A9DC-3E11F9BAB497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16670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95CD52-273C-8B67-3D73-E6C32EF870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6487617-89F7-CD7B-40D4-2DF3192A9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AAF1889-B2C7-4B25-7B67-A701B0C34E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4FD24-E956-40AB-A586-D7146A7D36E3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80150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C1624C4-681E-5731-0D73-2A41952FE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0AE44F3-8FD7-30B2-9A35-304AFEDCCE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51178C9-1A6D-7859-2DE6-3A23E2519E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BB058-B8EE-4262-8DEA-33F6428A1969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1262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888" y="1692275"/>
            <a:ext cx="9948862" cy="71977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23700" y="1692275"/>
            <a:ext cx="16906875" cy="36258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2888" y="8890000"/>
            <a:ext cx="9948862" cy="2906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285188-B106-0E48-5E3F-A1496AA77D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0CE7A8-2E95-6062-F742-38D6FCA1C8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3CE8F-33C1-BD0F-EC64-B4837DDA71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44EB8-AE53-4871-AAF5-1FEEC3DD14F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2499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27725" y="29738638"/>
            <a:ext cx="18146713" cy="351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27725" y="3795713"/>
            <a:ext cx="18146713" cy="2549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27725" y="33250188"/>
            <a:ext cx="18146713" cy="4986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F837AE-48BD-00C6-90C2-493491878B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6376F1-1F5A-89D1-2652-D57D71737A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412D95-CEB2-BA84-F395-0D0AAB710E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7F128-18F5-4353-903D-6E8C602350F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2416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830403-56B1-93AE-4D5A-63AC912C7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01800"/>
            <a:ext cx="27217687" cy="708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6694" tIns="198347" rIns="396694" bIns="1983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8C3A75-BD99-4435-D3E4-5F5B7F16A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12350"/>
            <a:ext cx="27217687" cy="280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6694" tIns="198347" rIns="396694" bIns="1983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7EA0DBD-E8FE-B8C4-7068-707FAA31F4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2888" y="38685788"/>
            <a:ext cx="7056437" cy="29543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6694" tIns="198347" rIns="396694" bIns="198347" numCol="1" anchor="t" anchorCtr="0" compatLnSpc="1">
            <a:prstTxWarp prst="textNoShape">
              <a:avLst/>
            </a:prstTxWarp>
          </a:bodyPr>
          <a:lstStyle>
            <a:lvl1pPr defTabSz="3967163" eaLnBrk="1" hangingPunct="1">
              <a:defRPr sz="6100">
                <a:latin typeface="Arial" charset="0"/>
              </a:defRPr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CED744-7F9C-67F7-BF1F-A45B9C6B72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33038" y="38685788"/>
            <a:ext cx="9577387" cy="29543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6694" tIns="198347" rIns="396694" bIns="198347" numCol="1" anchor="t" anchorCtr="0" compatLnSpc="1">
            <a:prstTxWarp prst="textNoShape">
              <a:avLst/>
            </a:prstTxWarp>
          </a:bodyPr>
          <a:lstStyle>
            <a:lvl1pPr algn="ctr" defTabSz="3967163" eaLnBrk="1" hangingPunct="1">
              <a:defRPr sz="6100">
                <a:latin typeface="Arial" charset="0"/>
              </a:defRPr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7C4FF86-9A05-157C-F36C-FD880E1DC7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74138" y="38685788"/>
            <a:ext cx="7056437" cy="29543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6694" tIns="198347" rIns="396694" bIns="198347" numCol="1" anchor="t" anchorCtr="0" compatLnSpc="1">
            <a:prstTxWarp prst="textNoShape">
              <a:avLst/>
            </a:prstTxWarp>
          </a:bodyPr>
          <a:lstStyle>
            <a:lvl1pPr algn="r" defTabSz="3967163" eaLnBrk="1" hangingPunct="1">
              <a:defRPr sz="6100"/>
            </a:lvl1pPr>
          </a:lstStyle>
          <a:p>
            <a:pPr>
              <a:defRPr/>
            </a:pPr>
            <a:fld id="{FCD5E181-224F-410D-B96A-9F6B60845ED6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2pPr>
      <a:lvl3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3pPr>
      <a:lvl4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4pPr>
      <a:lvl5pPr algn="ctr" defTabSz="3967163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5pPr>
      <a:lvl6pPr marL="4572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6pPr>
      <a:lvl7pPr marL="9144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7pPr>
      <a:lvl8pPr marL="13716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8pPr>
      <a:lvl9pPr marL="1828800" algn="ctr" defTabSz="3967163" rtl="0" fontAlgn="base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Arial" charset="0"/>
        </a:defRPr>
      </a:lvl9pPr>
    </p:titleStyle>
    <p:bodyStyle>
      <a:lvl1pPr marL="1487488" indent="-1487488" algn="l" defTabSz="3967163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222625" indent="-1239838" algn="l" defTabSz="3967163" rtl="0" eaLnBrk="0" fontAlgn="base" hangingPunct="0">
        <a:spcBef>
          <a:spcPct val="20000"/>
        </a:spcBef>
        <a:spcAft>
          <a:spcPct val="0"/>
        </a:spcAft>
        <a:buChar char="–"/>
        <a:defRPr sz="12100">
          <a:solidFill>
            <a:schemeClr val="tx1"/>
          </a:solidFill>
          <a:latin typeface="+mn-lt"/>
        </a:defRPr>
      </a:lvl2pPr>
      <a:lvl3pPr marL="4959350" indent="-992188" algn="l" defTabSz="3967163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</a:defRPr>
      </a:lvl3pPr>
      <a:lvl4pPr marL="6942138" indent="-992188" algn="l" defTabSz="3967163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924925" indent="-990600" algn="l" defTabSz="3967163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382125" indent="-990600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839325" indent="-990600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296525" indent="-990600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753725" indent="-990600" algn="l" defTabSz="3967163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86">
            <a:extLst>
              <a:ext uri="{FF2B5EF4-FFF2-40B4-BE49-F238E27FC236}">
                <a16:creationId xmlns:a16="http://schemas.microsoft.com/office/drawing/2014/main" id="{1970ED3F-705F-8539-2EFF-E95AF2CE6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699" y="6840538"/>
            <a:ext cx="14040000" cy="84978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CH" altLang="fr-FR" sz="7800">
              <a:latin typeface="+mj-lt"/>
            </a:endParaRPr>
          </a:p>
        </p:txBody>
      </p:sp>
      <p:sp>
        <p:nvSpPr>
          <p:cNvPr id="2052" name="Rectangle 692">
            <a:extLst>
              <a:ext uri="{FF2B5EF4-FFF2-40B4-BE49-F238E27FC236}">
                <a16:creationId xmlns:a16="http://schemas.microsoft.com/office/drawing/2014/main" id="{2BF092F0-639B-F2DB-327A-2A42250D6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9315" y="28875038"/>
            <a:ext cx="14040000" cy="827563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CH" altLang="fr-FR" sz="7800">
              <a:latin typeface="+mj-lt"/>
            </a:endParaRPr>
          </a:p>
        </p:txBody>
      </p:sp>
      <p:sp>
        <p:nvSpPr>
          <p:cNvPr id="2053" name="Rectangle 693">
            <a:extLst>
              <a:ext uri="{FF2B5EF4-FFF2-40B4-BE49-F238E27FC236}">
                <a16:creationId xmlns:a16="http://schemas.microsoft.com/office/drawing/2014/main" id="{1F5345A6-EBB9-69E3-A5A4-F2E3443FC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699" y="16095663"/>
            <a:ext cx="14040000" cy="507523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CH" altLang="fr-FR" sz="7800">
              <a:latin typeface="+mj-lt"/>
            </a:endParaRPr>
          </a:p>
        </p:txBody>
      </p:sp>
      <p:sp>
        <p:nvSpPr>
          <p:cNvPr id="2054" name="Rectangle 694">
            <a:extLst>
              <a:ext uri="{FF2B5EF4-FFF2-40B4-BE49-F238E27FC236}">
                <a16:creationId xmlns:a16="http://schemas.microsoft.com/office/drawing/2014/main" id="{A31AB932-10F8-35B7-B8F7-C7718BF6A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699" y="21890038"/>
            <a:ext cx="14040000" cy="1526063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CH" altLang="fr-FR" sz="7800">
              <a:latin typeface="+mj-lt"/>
            </a:endParaRPr>
          </a:p>
        </p:txBody>
      </p:sp>
      <p:sp>
        <p:nvSpPr>
          <p:cNvPr id="2055" name="Rectangle 696">
            <a:extLst>
              <a:ext uri="{FF2B5EF4-FFF2-40B4-BE49-F238E27FC236}">
                <a16:creationId xmlns:a16="http://schemas.microsoft.com/office/drawing/2014/main" id="{41E16724-EE62-A5D8-09A2-4AAA31D59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6051" y="19873913"/>
            <a:ext cx="14040000" cy="84978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CH" altLang="fr-FR" sz="7800">
              <a:latin typeface="+mj-lt"/>
            </a:endParaRPr>
          </a:p>
        </p:txBody>
      </p:sp>
      <p:sp>
        <p:nvSpPr>
          <p:cNvPr id="2056" name="Rectangle 698">
            <a:extLst>
              <a:ext uri="{FF2B5EF4-FFF2-40B4-BE49-F238E27FC236}">
                <a16:creationId xmlns:a16="http://schemas.microsoft.com/office/drawing/2014/main" id="{AD09894C-C7B9-6D06-F0AF-5ACA9D4EB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37806313"/>
            <a:ext cx="28790900" cy="2301875"/>
          </a:xfrm>
          <a:prstGeom prst="rect">
            <a:avLst/>
          </a:prstGeom>
          <a:noFill/>
          <a:ln w="38100" algn="ctr">
            <a:solidFill>
              <a:srgbClr val="E2003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8002B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CH" altLang="fr-FR" sz="7800">
              <a:latin typeface="+mj-lt"/>
            </a:endParaRPr>
          </a:p>
        </p:txBody>
      </p:sp>
      <p:sp>
        <p:nvSpPr>
          <p:cNvPr id="2057" name="Text Box 700">
            <a:extLst>
              <a:ext uri="{FF2B5EF4-FFF2-40B4-BE49-F238E27FC236}">
                <a16:creationId xmlns:a16="http://schemas.microsoft.com/office/drawing/2014/main" id="{FB4CE94D-648B-EE20-416C-168EE895ACA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470525" y="7234238"/>
            <a:ext cx="467307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HK" altLang="fr-FR" sz="6000" b="1" dirty="0">
                <a:solidFill>
                  <a:srgbClr val="C00000"/>
                </a:solidFill>
                <a:latin typeface="+mj-lt"/>
              </a:rPr>
              <a:t>B</a:t>
            </a:r>
            <a:r>
              <a:rPr lang="en-US" altLang="fr-FR" sz="6000" b="1" dirty="0" err="1">
                <a:solidFill>
                  <a:srgbClr val="C00000"/>
                </a:solidFill>
                <a:latin typeface="+mj-lt"/>
              </a:rPr>
              <a:t>ackground</a:t>
            </a:r>
            <a:endParaRPr lang="en-US" altLang="fr-FR" sz="6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058" name="Text Box 701">
            <a:extLst>
              <a:ext uri="{FF2B5EF4-FFF2-40B4-BE49-F238E27FC236}">
                <a16:creationId xmlns:a16="http://schemas.microsoft.com/office/drawing/2014/main" id="{F6A426AF-9675-2BA8-8172-A557BB53D21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417925" y="20091400"/>
            <a:ext cx="122555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6000" b="1" dirty="0">
                <a:solidFill>
                  <a:srgbClr val="C00000"/>
                </a:solidFill>
                <a:latin typeface="+mj-lt"/>
              </a:rPr>
              <a:t>Conclusions</a:t>
            </a:r>
          </a:p>
        </p:txBody>
      </p:sp>
      <p:sp>
        <p:nvSpPr>
          <p:cNvPr id="2059" name="Text Box 702">
            <a:extLst>
              <a:ext uri="{FF2B5EF4-FFF2-40B4-BE49-F238E27FC236}">
                <a16:creationId xmlns:a16="http://schemas.microsoft.com/office/drawing/2014/main" id="{68E1F027-48D0-620B-9667-F636E338921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470313" y="29236988"/>
            <a:ext cx="122555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6000" b="1" dirty="0">
                <a:solidFill>
                  <a:srgbClr val="C00000"/>
                </a:solidFill>
                <a:latin typeface="+mj-lt"/>
              </a:rPr>
              <a:t>Outlook and Future Issues</a:t>
            </a:r>
          </a:p>
        </p:txBody>
      </p:sp>
      <p:sp>
        <p:nvSpPr>
          <p:cNvPr id="2060" name="Rectangle 703">
            <a:extLst>
              <a:ext uri="{FF2B5EF4-FFF2-40B4-BE49-F238E27FC236}">
                <a16:creationId xmlns:a16="http://schemas.microsoft.com/office/drawing/2014/main" id="{707ED6E6-DC87-726A-1953-DBECDDFA9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9315" y="6767513"/>
            <a:ext cx="14040000" cy="122364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CH" altLang="fr-FR" sz="7800">
              <a:latin typeface="+mj-lt"/>
            </a:endParaRPr>
          </a:p>
        </p:txBody>
      </p:sp>
      <p:sp>
        <p:nvSpPr>
          <p:cNvPr id="2061" name="Text Box 704">
            <a:extLst>
              <a:ext uri="{FF2B5EF4-FFF2-40B4-BE49-F238E27FC236}">
                <a16:creationId xmlns:a16="http://schemas.microsoft.com/office/drawing/2014/main" id="{5BAA1ABA-980B-B92E-71B7-41EA3361821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2663825" y="22507575"/>
            <a:ext cx="95027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6000" b="1" dirty="0">
                <a:solidFill>
                  <a:srgbClr val="C00000"/>
                </a:solidFill>
                <a:latin typeface="+mj-lt"/>
              </a:rPr>
              <a:t>Results and Discussion 1</a:t>
            </a:r>
          </a:p>
        </p:txBody>
      </p:sp>
      <p:sp>
        <p:nvSpPr>
          <p:cNvPr id="2062" name="Text Box 706">
            <a:extLst>
              <a:ext uri="{FF2B5EF4-FFF2-40B4-BE49-F238E27FC236}">
                <a16:creationId xmlns:a16="http://schemas.microsoft.com/office/drawing/2014/main" id="{CD18266A-08DD-9512-4B43-6C538B154FD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265525" y="7273925"/>
            <a:ext cx="122555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6000" b="1" dirty="0">
                <a:solidFill>
                  <a:srgbClr val="C00000"/>
                </a:solidFill>
                <a:latin typeface="+mj-lt"/>
              </a:rPr>
              <a:t>Results and Discussion 2</a:t>
            </a:r>
          </a:p>
        </p:txBody>
      </p:sp>
      <p:sp>
        <p:nvSpPr>
          <p:cNvPr id="2063" name="Text Box 524">
            <a:extLst>
              <a:ext uri="{FF2B5EF4-FFF2-40B4-BE49-F238E27FC236}">
                <a16:creationId xmlns:a16="http://schemas.microsoft.com/office/drawing/2014/main" id="{3231DEAF-3E89-F036-06D0-47A15FD5EA5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498600" y="10210041"/>
            <a:ext cx="12530137" cy="326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altLang="fr-FR" sz="4800" dirty="0">
                <a:latin typeface="+mj-lt"/>
              </a:rPr>
              <a:t>The poster should be read in </a:t>
            </a:r>
            <a:r>
              <a:rPr lang="en-US" altLang="fr-FR" sz="4800" b="1" dirty="0">
                <a:latin typeface="+mj-lt"/>
              </a:rPr>
              <a:t>2 minutes</a:t>
            </a:r>
            <a:r>
              <a:rPr lang="en-US" altLang="fr-FR" sz="4800" dirty="0">
                <a:latin typeface="+mj-lt"/>
              </a:rPr>
              <a:t> - the less text the better.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fr-FR" sz="4800" dirty="0">
                <a:latin typeface="+mj-lt"/>
              </a:rPr>
              <a:t>Poster should invite questions and discussion.</a:t>
            </a:r>
          </a:p>
        </p:txBody>
      </p:sp>
      <p:sp>
        <p:nvSpPr>
          <p:cNvPr id="2064" name="Text Box 707">
            <a:extLst>
              <a:ext uri="{FF2B5EF4-FFF2-40B4-BE49-F238E27FC236}">
                <a16:creationId xmlns:a16="http://schemas.microsoft.com/office/drawing/2014/main" id="{F1E45D9E-C141-2283-5993-3EE30F0F2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37806313"/>
            <a:ext cx="3814763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CH" altLang="fr-FR" sz="4800" b="1">
                <a:solidFill>
                  <a:srgbClr val="292929"/>
                </a:solidFill>
                <a:latin typeface="+mj-lt"/>
              </a:rPr>
              <a:t>Publications</a:t>
            </a:r>
            <a:endParaRPr lang="fr-FR" altLang="fr-FR" sz="4800" b="1">
              <a:solidFill>
                <a:srgbClr val="292929"/>
              </a:solidFill>
              <a:latin typeface="+mj-lt"/>
            </a:endParaRPr>
          </a:p>
        </p:txBody>
      </p:sp>
      <p:sp>
        <p:nvSpPr>
          <p:cNvPr id="2065" name="Text Box 708">
            <a:extLst>
              <a:ext uri="{FF2B5EF4-FFF2-40B4-BE49-F238E27FC236}">
                <a16:creationId xmlns:a16="http://schemas.microsoft.com/office/drawing/2014/main" id="{A219412D-72F3-1410-D816-B58B294A27A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936625" y="38812788"/>
            <a:ext cx="28227338" cy="107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altLang="fr-FR" sz="2800">
                <a:latin typeface="+mj-lt"/>
              </a:rPr>
              <a:t>Publication 1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fr-FR" sz="2800">
                <a:latin typeface="+mj-lt"/>
              </a:rPr>
              <a:t>Publication 2, etc</a:t>
            </a:r>
          </a:p>
        </p:txBody>
      </p:sp>
      <p:sp>
        <p:nvSpPr>
          <p:cNvPr id="2066" name="Text Box 709">
            <a:extLst>
              <a:ext uri="{FF2B5EF4-FFF2-40B4-BE49-F238E27FC236}">
                <a16:creationId xmlns:a16="http://schemas.microsoft.com/office/drawing/2014/main" id="{A741AB5B-A6CB-7AFC-E03A-0D2478A7D8E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470313" y="21531263"/>
            <a:ext cx="12203112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altLang="fr-FR" sz="4800">
                <a:latin typeface="+mj-lt"/>
              </a:rPr>
              <a:t>Concise.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fr-FR" sz="4800">
                <a:latin typeface="+mj-lt"/>
              </a:rPr>
              <a:t>Application of bullet-points lists.</a:t>
            </a:r>
          </a:p>
        </p:txBody>
      </p:sp>
      <p:sp>
        <p:nvSpPr>
          <p:cNvPr id="2067" name="Text Box 710">
            <a:extLst>
              <a:ext uri="{FF2B5EF4-FFF2-40B4-BE49-F238E27FC236}">
                <a16:creationId xmlns:a16="http://schemas.microsoft.com/office/drawing/2014/main" id="{31CC64A5-3970-90CF-7132-9F130B3EFBA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778288" y="30676850"/>
            <a:ext cx="112998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altLang="fr-FR" sz="4800">
                <a:latin typeface="+mj-lt"/>
              </a:rPr>
              <a:t>Good to include but not mandatory.</a:t>
            </a:r>
          </a:p>
        </p:txBody>
      </p:sp>
      <p:sp>
        <p:nvSpPr>
          <p:cNvPr id="2068" name="Text Box 711">
            <a:extLst>
              <a:ext uri="{FF2B5EF4-FFF2-40B4-BE49-F238E27FC236}">
                <a16:creationId xmlns:a16="http://schemas.microsoft.com/office/drawing/2014/main" id="{BB43648A-123F-0410-2EDF-74DF5F3F5B0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87412" y="26199306"/>
            <a:ext cx="13387387" cy="708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514475" indent="-706438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altLang="fr-FR" sz="5400" dirty="0">
                <a:latin typeface="+mj-lt"/>
              </a:rPr>
              <a:t>Good visual impact</a:t>
            </a:r>
          </a:p>
          <a:p>
            <a:pPr lvl="1" eaLnBrk="1" hangingPunct="1">
              <a:spcBef>
                <a:spcPct val="30000"/>
              </a:spcBef>
              <a:buSzPct val="80000"/>
              <a:buFontTx/>
              <a:buChar char="o"/>
            </a:pPr>
            <a:r>
              <a:rPr lang="en-US" altLang="fr-FR" sz="4400" dirty="0">
                <a:latin typeface="+mj-lt"/>
              </a:rPr>
              <a:t>About </a:t>
            </a:r>
            <a:r>
              <a:rPr lang="en-US" altLang="fr-FR" sz="4400" b="1" dirty="0">
                <a:latin typeface="+mj-lt"/>
              </a:rPr>
              <a:t>50%</a:t>
            </a:r>
            <a:r>
              <a:rPr lang="en-US" altLang="fr-FR" sz="4400" dirty="0">
                <a:latin typeface="+mj-lt"/>
              </a:rPr>
              <a:t> graphics (graphs/diagrams/tables/photos) and </a:t>
            </a:r>
            <a:r>
              <a:rPr lang="en-US" altLang="fr-FR" sz="4400" b="1" dirty="0">
                <a:latin typeface="+mj-lt"/>
              </a:rPr>
              <a:t>50%</a:t>
            </a:r>
            <a:r>
              <a:rPr lang="en-US" altLang="fr-FR" sz="4400" dirty="0">
                <a:latin typeface="+mj-lt"/>
              </a:rPr>
              <a:t> text.</a:t>
            </a:r>
          </a:p>
          <a:p>
            <a:pPr lvl="1" eaLnBrk="1" hangingPunct="1">
              <a:spcBef>
                <a:spcPct val="30000"/>
              </a:spcBef>
              <a:buSzPct val="80000"/>
              <a:buFontTx/>
              <a:buChar char="o"/>
            </a:pPr>
            <a:r>
              <a:rPr lang="en-US" altLang="fr-FR" sz="4400" dirty="0">
                <a:latin typeface="+mj-lt"/>
              </a:rPr>
              <a:t>Minimum amount of text, low text density.</a:t>
            </a:r>
          </a:p>
          <a:p>
            <a:pPr lvl="1" eaLnBrk="1" hangingPunct="1">
              <a:spcBef>
                <a:spcPct val="30000"/>
              </a:spcBef>
              <a:buSzPct val="80000"/>
              <a:buFontTx/>
              <a:buChar char="o"/>
            </a:pPr>
            <a:r>
              <a:rPr lang="en-US" altLang="fr-FR" sz="4400" dirty="0">
                <a:latin typeface="+mj-lt"/>
              </a:rPr>
              <a:t>Clear structure and layout.</a:t>
            </a:r>
          </a:p>
          <a:p>
            <a:pPr lvl="1" eaLnBrk="1" hangingPunct="1">
              <a:spcBef>
                <a:spcPct val="30000"/>
              </a:spcBef>
              <a:buSzPct val="80000"/>
              <a:buFontTx/>
              <a:buChar char="o"/>
            </a:pPr>
            <a:r>
              <a:rPr lang="en-US" altLang="fr-FR" sz="4400" dirty="0">
                <a:latin typeface="+mj-lt"/>
              </a:rPr>
              <a:t>“Good” and relevant use of color.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fr-FR" sz="5400" dirty="0">
                <a:latin typeface="+mj-lt"/>
              </a:rPr>
              <a:t>Title of poster</a:t>
            </a:r>
          </a:p>
          <a:p>
            <a:pPr lvl="1" eaLnBrk="1" hangingPunct="1">
              <a:spcBef>
                <a:spcPct val="30000"/>
              </a:spcBef>
              <a:buSzPct val="80000"/>
              <a:buFontTx/>
              <a:buChar char="o"/>
            </a:pPr>
            <a:r>
              <a:rPr lang="en-US" altLang="fr-FR" sz="4400" dirty="0">
                <a:latin typeface="+mj-lt"/>
              </a:rPr>
              <a:t>Large, clear, readable from 5 meters.</a:t>
            </a:r>
          </a:p>
        </p:txBody>
      </p:sp>
      <p:sp>
        <p:nvSpPr>
          <p:cNvPr id="2069" name="Text Box 713">
            <a:extLst>
              <a:ext uri="{FF2B5EF4-FFF2-40B4-BE49-F238E27FC236}">
                <a16:creationId xmlns:a16="http://schemas.microsoft.com/office/drawing/2014/main" id="{A4FCD277-EDAA-9507-1132-2862BB78ED3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6359188" y="8745538"/>
            <a:ext cx="12385675" cy="735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514475" indent="-706438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altLang="fr-FR" sz="5400">
                <a:latin typeface="+mj-lt"/>
              </a:rPr>
              <a:t>Graphics and text</a:t>
            </a:r>
          </a:p>
          <a:p>
            <a:pPr lvl="1" eaLnBrk="1" hangingPunct="1">
              <a:spcBef>
                <a:spcPct val="30000"/>
              </a:spcBef>
              <a:buSzPct val="80000"/>
              <a:buFontTx/>
              <a:buChar char="o"/>
            </a:pPr>
            <a:r>
              <a:rPr lang="en-US" altLang="fr-FR" sz="4400">
                <a:latin typeface="+mj-lt"/>
              </a:rPr>
              <a:t>Clear graphics such as lines in the graphs clearly differentiable.</a:t>
            </a:r>
          </a:p>
          <a:p>
            <a:pPr lvl="1" eaLnBrk="1" hangingPunct="1">
              <a:spcBef>
                <a:spcPct val="30000"/>
              </a:spcBef>
              <a:buSzPct val="80000"/>
              <a:buFontTx/>
              <a:buChar char="o"/>
            </a:pPr>
            <a:r>
              <a:rPr lang="en-US" altLang="fr-FR" sz="4400">
                <a:latin typeface="+mj-lt"/>
              </a:rPr>
              <a:t>Simplify graphs –not too much information.</a:t>
            </a:r>
          </a:p>
          <a:p>
            <a:pPr lvl="1" eaLnBrk="1" hangingPunct="1">
              <a:spcBef>
                <a:spcPct val="30000"/>
              </a:spcBef>
              <a:buSzPct val="80000"/>
              <a:buFontTx/>
              <a:buChar char="o"/>
            </a:pPr>
            <a:r>
              <a:rPr lang="en-US" altLang="fr-FR" sz="4400">
                <a:latin typeface="+mj-lt"/>
              </a:rPr>
              <a:t>Pictures and graphs with self-explanatory captions and legends.</a:t>
            </a:r>
          </a:p>
          <a:p>
            <a:pPr lvl="1" eaLnBrk="1" hangingPunct="1">
              <a:spcBef>
                <a:spcPct val="30000"/>
              </a:spcBef>
              <a:buSzPct val="80000"/>
              <a:buFontTx/>
              <a:buChar char="o"/>
            </a:pPr>
            <a:r>
              <a:rPr lang="en-US" altLang="fr-FR" sz="4400">
                <a:latin typeface="+mj-lt"/>
              </a:rPr>
              <a:t>Use a font at least 7mm high for all text.</a:t>
            </a:r>
          </a:p>
          <a:p>
            <a:pPr lvl="1" eaLnBrk="1" hangingPunct="1">
              <a:spcBef>
                <a:spcPct val="30000"/>
              </a:spcBef>
              <a:buSzPct val="80000"/>
              <a:buFontTx/>
              <a:buChar char="o"/>
            </a:pPr>
            <a:r>
              <a:rPr lang="en-US" altLang="fr-FR" sz="4400">
                <a:latin typeface="+mj-lt"/>
              </a:rPr>
              <a:t>Avoid full sentences – make effective use of keywords, bullet-points lists, etc.</a:t>
            </a:r>
          </a:p>
        </p:txBody>
      </p:sp>
      <p:sp>
        <p:nvSpPr>
          <p:cNvPr id="2070" name="Rectangle 733">
            <a:extLst>
              <a:ext uri="{FF2B5EF4-FFF2-40B4-BE49-F238E27FC236}">
                <a16:creationId xmlns:a16="http://schemas.microsoft.com/office/drawing/2014/main" id="{A3886DB1-0868-5DE8-F563-628A96483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699" y="1008063"/>
            <a:ext cx="28790901" cy="51117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tint val="66000"/>
                  <a:satMod val="160000"/>
                  <a:alpha val="50000"/>
                </a:schemeClr>
              </a:gs>
              <a:gs pos="100000">
                <a:schemeClr val="accent1">
                  <a:lumMod val="50000"/>
                  <a:tint val="23500"/>
                  <a:satMod val="160000"/>
                  <a:alpha val="5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CH" altLang="fr-FR" sz="7800" dirty="0">
              <a:latin typeface="+mj-lt"/>
            </a:endParaRPr>
          </a:p>
        </p:txBody>
      </p:sp>
      <p:sp>
        <p:nvSpPr>
          <p:cNvPr id="2071" name="Text Box 734">
            <a:extLst>
              <a:ext uri="{FF2B5EF4-FFF2-40B4-BE49-F238E27FC236}">
                <a16:creationId xmlns:a16="http://schemas.microsoft.com/office/drawing/2014/main" id="{0BBA74F8-D68A-1E21-5618-B4588F3341A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464050" y="1655763"/>
            <a:ext cx="246999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fr-FR" sz="8000" b="1" dirty="0">
                <a:solidFill>
                  <a:srgbClr val="C00000"/>
                </a:solidFill>
                <a:latin typeface="+mj-lt"/>
              </a:rPr>
              <a:t>Title of poster</a:t>
            </a:r>
          </a:p>
        </p:txBody>
      </p:sp>
      <p:sp>
        <p:nvSpPr>
          <p:cNvPr id="2072" name="Text Box 735">
            <a:extLst>
              <a:ext uri="{FF2B5EF4-FFF2-40B4-BE49-F238E27FC236}">
                <a16:creationId xmlns:a16="http://schemas.microsoft.com/office/drawing/2014/main" id="{910BF3D1-821A-D390-0726-6748C7A7A9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13338" y="4033838"/>
            <a:ext cx="237617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fr-FR" sz="6000" dirty="0">
                <a:solidFill>
                  <a:srgbClr val="C00000"/>
                </a:solidFill>
                <a:latin typeface="+mj-lt"/>
              </a:rPr>
              <a:t>Authors and laboratory-institutions</a:t>
            </a:r>
          </a:p>
        </p:txBody>
      </p:sp>
      <p:sp>
        <p:nvSpPr>
          <p:cNvPr id="2073" name="Text Box 700">
            <a:extLst>
              <a:ext uri="{FF2B5EF4-FFF2-40B4-BE49-F238E27FC236}">
                <a16:creationId xmlns:a16="http://schemas.microsoft.com/office/drawing/2014/main" id="{3416B1B6-9434-D05E-322A-F2C42C0BE78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92163" y="40676513"/>
            <a:ext cx="48895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6000">
                <a:solidFill>
                  <a:srgbClr val="292929"/>
                </a:solidFill>
                <a:latin typeface="+mj-lt"/>
              </a:rPr>
              <a:t>Logo1 (if any)</a:t>
            </a:r>
          </a:p>
        </p:txBody>
      </p:sp>
      <p:sp>
        <p:nvSpPr>
          <p:cNvPr id="2074" name="Text Box 700">
            <a:extLst>
              <a:ext uri="{FF2B5EF4-FFF2-40B4-BE49-F238E27FC236}">
                <a16:creationId xmlns:a16="http://schemas.microsoft.com/office/drawing/2014/main" id="{0C4C1BA5-76B9-CA5D-7175-AB234995A1F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632575" y="40749538"/>
            <a:ext cx="4889500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6000">
                <a:solidFill>
                  <a:srgbClr val="292929"/>
                </a:solidFill>
                <a:latin typeface="+mj-lt"/>
              </a:rPr>
              <a:t>Logo2 (if any)</a:t>
            </a:r>
          </a:p>
        </p:txBody>
      </p:sp>
      <p:sp>
        <p:nvSpPr>
          <p:cNvPr id="2075" name="Text Box 700">
            <a:extLst>
              <a:ext uri="{FF2B5EF4-FFF2-40B4-BE49-F238E27FC236}">
                <a16:creationId xmlns:a16="http://schemas.microsoft.com/office/drawing/2014/main" id="{D15F5407-E010-33BD-2B8E-15CD393F4F8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8513425" y="40676513"/>
            <a:ext cx="48895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6000">
                <a:solidFill>
                  <a:srgbClr val="292929"/>
                </a:solidFill>
                <a:latin typeface="+mj-lt"/>
              </a:rPr>
              <a:t>Logo4 (if any)</a:t>
            </a:r>
          </a:p>
        </p:txBody>
      </p:sp>
      <p:sp>
        <p:nvSpPr>
          <p:cNvPr id="2076" name="Text Box 700">
            <a:extLst>
              <a:ext uri="{FF2B5EF4-FFF2-40B4-BE49-F238E27FC236}">
                <a16:creationId xmlns:a16="http://schemas.microsoft.com/office/drawing/2014/main" id="{3C54A229-91FD-978C-23BE-525B0224CF0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24263350" y="40698738"/>
            <a:ext cx="48895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6000">
                <a:solidFill>
                  <a:srgbClr val="292929"/>
                </a:solidFill>
                <a:latin typeface="+mj-lt"/>
              </a:rPr>
              <a:t>Logo5 (if any)</a:t>
            </a:r>
          </a:p>
        </p:txBody>
      </p:sp>
      <p:sp>
        <p:nvSpPr>
          <p:cNvPr id="2077" name="Text Box 700">
            <a:extLst>
              <a:ext uri="{FF2B5EF4-FFF2-40B4-BE49-F238E27FC236}">
                <a16:creationId xmlns:a16="http://schemas.microsoft.com/office/drawing/2014/main" id="{6C3FA823-C7BD-4745-C952-1A7CB47697B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2680950" y="40749538"/>
            <a:ext cx="4889500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6000">
                <a:solidFill>
                  <a:srgbClr val="292929"/>
                </a:solidFill>
                <a:latin typeface="+mj-lt"/>
              </a:rPr>
              <a:t>Logo3 (if any)</a:t>
            </a:r>
          </a:p>
        </p:txBody>
      </p:sp>
      <p:sp>
        <p:nvSpPr>
          <p:cNvPr id="2080" name="Text Box 700">
            <a:extLst>
              <a:ext uri="{FF2B5EF4-FFF2-40B4-BE49-F238E27FC236}">
                <a16:creationId xmlns:a16="http://schemas.microsoft.com/office/drawing/2014/main" id="{4DD966FF-2735-D3C1-57CD-6AE3183B78C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384550" y="16573500"/>
            <a:ext cx="732604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22625" indent="-1239838" defTabSz="3967163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959350" indent="-992188" defTabSz="3967163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942138" indent="-992188" defTabSz="3967163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924925" indent="-990600" defTabSz="3967163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3821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8393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2965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0753725" indent="-990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6000" b="1" dirty="0">
                <a:solidFill>
                  <a:srgbClr val="C00000"/>
                </a:solidFill>
                <a:latin typeface="+mj-lt"/>
              </a:rPr>
              <a:t>Research Objective</a:t>
            </a:r>
          </a:p>
        </p:txBody>
      </p:sp>
      <p:sp>
        <p:nvSpPr>
          <p:cNvPr id="2081" name="Text Box 709">
            <a:extLst>
              <a:ext uri="{FF2B5EF4-FFF2-40B4-BE49-F238E27FC236}">
                <a16:creationId xmlns:a16="http://schemas.microsoft.com/office/drawing/2014/main" id="{F7372EF9-6419-7CBD-1D12-68FC2F342FD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479550" y="18118138"/>
            <a:ext cx="12203113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>
              <a:spcBef>
                <a:spcPct val="20000"/>
              </a:spcBef>
              <a:buChar char="•"/>
              <a:defRPr sz="13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0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en-US" altLang="fr-FR" sz="4800">
                <a:latin typeface="+mj-lt"/>
              </a:rPr>
              <a:t>Concise.</a:t>
            </a:r>
          </a:p>
        </p:txBody>
      </p:sp>
      <p:pic>
        <p:nvPicPr>
          <p:cNvPr id="3" name="Picture 2" descr="A logo with a building and a red circle&#10;&#10;Description automatically generated">
            <a:extLst>
              <a:ext uri="{FF2B5EF4-FFF2-40B4-BE49-F238E27FC236}">
                <a16:creationId xmlns:a16="http://schemas.microsoft.com/office/drawing/2014/main" id="{E295E143-AFD7-AF95-1ECE-297EA3429D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28" t="16475" r="17625" b="13014"/>
          <a:stretch/>
        </p:blipFill>
        <p:spPr>
          <a:xfrm>
            <a:off x="936625" y="1440955"/>
            <a:ext cx="4176713" cy="43153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67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7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67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7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206</Words>
  <Application>Microsoft Office PowerPoint</Application>
  <PresentationFormat>自定义</PresentationFormat>
  <Paragraphs>35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演示文稿</vt:lpstr>
    </vt:vector>
  </TitlesOfParts>
  <Company>TechPowder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Cobut</dc:creator>
  <cp:lastModifiedBy>弘原 郭</cp:lastModifiedBy>
  <cp:revision>93</cp:revision>
  <dcterms:created xsi:type="dcterms:W3CDTF">2007-03-02T10:31:49Z</dcterms:created>
  <dcterms:modified xsi:type="dcterms:W3CDTF">2023-08-01T09:22:48Z</dcterms:modified>
</cp:coreProperties>
</file>